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7" r:id="rId3"/>
    <p:sldId id="269" r:id="rId4"/>
    <p:sldId id="287" r:id="rId5"/>
    <p:sldId id="277" r:id="rId6"/>
    <p:sldId id="270" r:id="rId7"/>
    <p:sldId id="282" r:id="rId8"/>
    <p:sldId id="283" r:id="rId9"/>
    <p:sldId id="279" r:id="rId10"/>
    <p:sldId id="281" r:id="rId11"/>
    <p:sldId id="280" r:id="rId12"/>
    <p:sldId id="274" r:id="rId13"/>
    <p:sldId id="275" r:id="rId14"/>
    <p:sldId id="263" r:id="rId15"/>
    <p:sldId id="288" r:id="rId16"/>
    <p:sldId id="271" r:id="rId17"/>
    <p:sldId id="294" r:id="rId18"/>
    <p:sldId id="286" r:id="rId19"/>
    <p:sldId id="289" r:id="rId20"/>
    <p:sldId id="290" r:id="rId21"/>
    <p:sldId id="291" r:id="rId22"/>
    <p:sldId id="292" r:id="rId23"/>
    <p:sldId id="293" r:id="rId24"/>
    <p:sldId id="295" r:id="rId25"/>
    <p:sldId id="284" r:id="rId26"/>
    <p:sldId id="261" r:id="rId27"/>
    <p:sldId id="262" r:id="rId28"/>
  </p:sldIdLst>
  <p:sldSz cx="9144000" cy="5143500" type="screen16x9"/>
  <p:notesSz cx="6669088" cy="9928225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">
          <p15:clr>
            <a:srgbClr val="A4A3A4"/>
          </p15:clr>
        </p15:guide>
        <p15:guide id="2" orient="horz" pos="327">
          <p15:clr>
            <a:srgbClr val="A4A3A4"/>
          </p15:clr>
        </p15:guide>
        <p15:guide id="3" orient="horz" pos="3094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958">
          <p15:clr>
            <a:srgbClr val="A4A3A4"/>
          </p15:clr>
        </p15:guide>
        <p15:guide id="6" orient="horz" pos="2890">
          <p15:clr>
            <a:srgbClr val="A4A3A4"/>
          </p15:clr>
        </p15:guide>
        <p15:guide id="7" orient="horz" pos="2391">
          <p15:clr>
            <a:srgbClr val="A4A3A4"/>
          </p15:clr>
        </p15:guide>
        <p15:guide id="8" orient="horz" pos="690">
          <p15:clr>
            <a:srgbClr val="A4A3A4"/>
          </p15:clr>
        </p15:guide>
        <p15:guide id="9" orient="horz" pos="1144">
          <p15:clr>
            <a:srgbClr val="A4A3A4"/>
          </p15:clr>
        </p15:guide>
        <p15:guide id="10" pos="2948">
          <p15:clr>
            <a:srgbClr val="A4A3A4"/>
          </p15:clr>
        </p15:guide>
        <p15:guide id="11" pos="2812">
          <p15:clr>
            <a:srgbClr val="A4A3A4"/>
          </p15:clr>
        </p15:guide>
        <p15:guide id="12" pos="249">
          <p15:clr>
            <a:srgbClr val="A4A3A4"/>
          </p15:clr>
        </p15:guide>
        <p15:guide id="13" pos="5511">
          <p15:clr>
            <a:srgbClr val="A4A3A4"/>
          </p15:clr>
        </p15:guide>
        <p15:guide id="14" pos="1905">
          <p15:clr>
            <a:srgbClr val="A4A3A4"/>
          </p15:clr>
        </p15:guide>
        <p15:guide id="15" pos="2041">
          <p15:clr>
            <a:srgbClr val="A4A3A4"/>
          </p15:clr>
        </p15:guide>
        <p15:guide id="16" pos="3719">
          <p15:clr>
            <a:srgbClr val="A4A3A4"/>
          </p15:clr>
        </p15:guide>
        <p15:guide id="17" pos="3855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96E"/>
    <a:srgbClr val="0A593C"/>
    <a:srgbClr val="F18700"/>
    <a:srgbClr val="EAEAEA"/>
    <a:srgbClr val="4A5C69"/>
    <a:srgbClr val="00007D"/>
    <a:srgbClr val="E60039"/>
    <a:srgbClr val="5C6F7C"/>
    <a:srgbClr val="9A4E9E"/>
    <a:srgbClr val="9A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72" autoAdjust="0"/>
    <p:restoredTop sz="85748" autoAdjust="0"/>
  </p:normalViewPr>
  <p:slideViewPr>
    <p:cSldViewPr snapToObjects="1" showGuides="1">
      <p:cViewPr varScale="1">
        <p:scale>
          <a:sx n="109" d="100"/>
          <a:sy n="109" d="100"/>
        </p:scale>
        <p:origin x="184" y="1200"/>
      </p:cViewPr>
      <p:guideLst>
        <p:guide orient="horz" pos="169"/>
        <p:guide orient="horz" pos="327"/>
        <p:guide orient="horz" pos="3094"/>
        <p:guide orient="horz" pos="894"/>
        <p:guide orient="horz" pos="2958"/>
        <p:guide orient="horz" pos="2890"/>
        <p:guide orient="horz" pos="2391"/>
        <p:guide orient="horz" pos="690"/>
        <p:guide orient="horz" pos="1144"/>
        <p:guide pos="2948"/>
        <p:guide pos="2812"/>
        <p:guide pos="249"/>
        <p:guide pos="5511"/>
        <p:guide pos="1905"/>
        <p:guide pos="2041"/>
        <p:guide pos="3719"/>
        <p:guide pos="3855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Objects="1" showGuides="1">
      <p:cViewPr varScale="1">
        <p:scale>
          <a:sx n="92" d="100"/>
          <a:sy n="92" d="100"/>
        </p:scale>
        <p:origin x="-3714" y="-108"/>
      </p:cViewPr>
      <p:guideLst>
        <p:guide orient="horz" pos="3127"/>
        <p:guide pos="21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4D2C-80A9-4757-B9F7-C429DB59040C}" type="datetimeFigureOut">
              <a:rPr lang="en-GB" smtClean="0"/>
              <a:pPr/>
              <a:t>03/05/2017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B9709-847F-46F0-8F86-DF723B7DFD8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20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27E3B-0227-4CB8-911C-B52250AE3549}" type="datetimeFigureOut">
              <a:rPr lang="en-GB" smtClean="0"/>
              <a:pPr/>
              <a:t>03/05/2017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6125"/>
            <a:ext cx="6615112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8"/>
            <a:ext cx="5335270" cy="4467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FD784-6759-4731-BA56-C7AF35640A4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1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95286" y="2751770"/>
            <a:ext cx="8334921" cy="627864"/>
          </a:xfrm>
        </p:spPr>
        <p:txBody>
          <a:bodyPr lIns="0" rIns="0" anchor="t"/>
          <a:lstStyle>
            <a:lvl1pPr>
              <a:defRPr sz="4800" b="0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285" y="3990135"/>
            <a:ext cx="8334922" cy="442035"/>
          </a:xfrm>
          <a:prstGeom prst="rect">
            <a:avLst/>
          </a:prstGeom>
        </p:spPr>
        <p:txBody>
          <a:bodyPr lIns="0" tIns="72000" rIns="0" anchor="b"/>
          <a:lstStyle>
            <a:lvl1pPr marL="0" indent="0" algn="l">
              <a:buNone/>
              <a:defRPr sz="2400" b="0" cap="all" baseline="0">
                <a:solidFill>
                  <a:srgbClr val="4A5C69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92471" y="4587974"/>
            <a:ext cx="1911277" cy="18466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4A5C69"/>
                </a:solidFill>
                <a:latin typeface="Source Sans Pro"/>
                <a:cs typeface="Source Sans Pro"/>
              </a:defRPr>
            </a:lvl1pPr>
          </a:lstStyle>
          <a:p>
            <a:r>
              <a:rPr lang="en-GB" dirty="0"/>
              <a:t>9</a:t>
            </a:r>
            <a:r>
              <a:rPr lang="en-GB" dirty="0" smtClean="0"/>
              <a:t> September 2015</a:t>
            </a:r>
            <a:endParaRPr lang="en-GB" dirty="0"/>
          </a:p>
        </p:txBody>
      </p:sp>
      <p:sp>
        <p:nvSpPr>
          <p:cNvPr id="11" name="Oval 10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36" y="4216379"/>
            <a:ext cx="2628292" cy="927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71" y="5405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3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2" cy="3000350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2" cy="263459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59571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30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359532" y="1347788"/>
            <a:ext cx="8425693" cy="29876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0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95289" y="1371601"/>
            <a:ext cx="4068761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7"/>
          </p:nvPr>
        </p:nvSpPr>
        <p:spPr>
          <a:xfrm>
            <a:off x="395289" y="1737359"/>
            <a:ext cx="4068761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9951" y="1371601"/>
            <a:ext cx="4068763" cy="300035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defRPr sz="1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hart Placeholder 14"/>
          <p:cNvSpPr>
            <a:spLocks noGrp="1"/>
          </p:cNvSpPr>
          <p:nvPr>
            <p:ph type="chart" sz="quarter" idx="19"/>
          </p:nvPr>
        </p:nvSpPr>
        <p:spPr>
          <a:xfrm>
            <a:off x="4679951" y="1737359"/>
            <a:ext cx="4068763" cy="263459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276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9121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8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7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27" name="Picture 26" descr="shutterstock_1252209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2" t="-12230" r="804" b="12230"/>
          <a:stretch/>
        </p:blipFill>
        <p:spPr>
          <a:xfrm flipH="1">
            <a:off x="4968044" y="-1100658"/>
            <a:ext cx="4599782" cy="4608492"/>
          </a:xfrm>
          <a:prstGeom prst="ellipse">
            <a:avLst/>
          </a:prstGeom>
        </p:spPr>
      </p:pic>
      <p:sp>
        <p:nvSpPr>
          <p:cNvPr id="18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119813" y="3204000"/>
            <a:ext cx="2844801" cy="2227139"/>
          </a:xfrm>
          <a:prstGeom prst="rect">
            <a:avLst/>
          </a:prstGeom>
        </p:spPr>
        <p:txBody>
          <a:bodyPr vert="horz" wrap="square" lIns="0" tIns="72000" rIns="0" bIns="0" rtlCol="0" anchor="t">
            <a:spAutoFit/>
          </a:bodyPr>
          <a:lstStyle>
            <a:lvl1pPr algn="r">
              <a:defRPr lang="en-US" sz="14000" b="0" i="1" cap="all" spc="-100" baseline="0" dirty="0" smtClean="0">
                <a:solidFill>
                  <a:schemeClr val="bg1"/>
                </a:solidFill>
              </a:defRPr>
            </a:lvl1pPr>
          </a:lstStyle>
          <a:p>
            <a:pPr lvl="0" algn="r"/>
            <a:r>
              <a:rPr lang="en-US" dirty="0" smtClean="0"/>
              <a:t>##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8" y="1311657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8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9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553357" y="-589643"/>
            <a:ext cx="109055" cy="324498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endParaRPr lang="en-US" sz="1400" dirty="0"/>
          </a:p>
        </p:txBody>
      </p:sp>
      <p:sp>
        <p:nvSpPr>
          <p:cNvPr id="18" name="Oval 17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47" y="298871"/>
            <a:ext cx="1676670" cy="1696815"/>
          </a:xfrm>
          <a:prstGeom prst="ellipse">
            <a:avLst/>
          </a:prstGeom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09" y="298871"/>
            <a:ext cx="1701538" cy="1696815"/>
          </a:xfrm>
          <a:prstGeom prst="ellipse">
            <a:avLst/>
          </a:prstGeom>
        </p:spPr>
      </p:pic>
      <p:pic>
        <p:nvPicPr>
          <p:cNvPr id="30" name="Picture 29" descr="shutterstock_72360955.jp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t="3135" r="25160" b="3135"/>
          <a:stretch/>
        </p:blipFill>
        <p:spPr>
          <a:xfrm>
            <a:off x="8282366" y="298871"/>
            <a:ext cx="1689297" cy="1702458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30" y="4155926"/>
            <a:ext cx="2782704" cy="9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8208404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rgbClr val="7F7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6263172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4283968" y="231490"/>
            <a:ext cx="1837220" cy="1837220"/>
          </a:xfrm>
          <a:prstGeom prst="ellipse">
            <a:avLst/>
          </a:prstGeom>
          <a:solidFill>
            <a:schemeClr val="bg1">
              <a:alpha val="28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2"/>
          </p:nvPr>
        </p:nvSpPr>
        <p:spPr>
          <a:xfrm>
            <a:off x="395289" y="4358958"/>
            <a:ext cx="5724524" cy="369332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>
              <a:defRPr sz="2400" b="0" cap="none" baseline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165872"/>
            <a:ext cx="5724525" cy="977566"/>
          </a:xfrm>
        </p:spPr>
        <p:txBody>
          <a:bodyPr lIns="0" tIns="36000" rIns="0" bIns="36000" anchor="t"/>
          <a:lstStyle>
            <a:lvl1pPr>
              <a:defRPr sz="3600" b="0" cap="none" baseline="0">
                <a:solidFill>
                  <a:srgbClr val="4A5C69"/>
                </a:solidFill>
              </a:defRPr>
            </a:lvl1pPr>
          </a:lstStyle>
          <a:p>
            <a:r>
              <a:rPr lang="en-US" dirty="0" smtClean="0"/>
              <a:t>THANK YOU,</a:t>
            </a:r>
            <a:br>
              <a:rPr lang="en-US" dirty="0" smtClean="0"/>
            </a:br>
            <a:r>
              <a:rPr lang="en-US" dirty="0" smtClean="0"/>
              <a:t>any questions?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36" y="4236182"/>
            <a:ext cx="2628292" cy="927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2471" y="5405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4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5288" y="131161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 bwMode="gray">
          <a:xfrm>
            <a:off x="611560" y="137750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95288" y="1821784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2"/>
          </p:nvPr>
        </p:nvSpPr>
        <p:spPr bwMode="gray">
          <a:xfrm>
            <a:off x="611560" y="1887674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95288" y="232584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4"/>
          </p:nvPr>
        </p:nvSpPr>
        <p:spPr bwMode="gray">
          <a:xfrm>
            <a:off x="611560" y="239173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95288" y="286590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6"/>
          </p:nvPr>
        </p:nvSpPr>
        <p:spPr bwMode="gray">
          <a:xfrm>
            <a:off x="611560" y="293179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5288" y="3405960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8"/>
          </p:nvPr>
        </p:nvSpPr>
        <p:spPr bwMode="gray">
          <a:xfrm>
            <a:off x="611560" y="3471850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5288" y="3910016"/>
            <a:ext cx="216272" cy="31211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•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0"/>
          </p:nvPr>
        </p:nvSpPr>
        <p:spPr bwMode="gray">
          <a:xfrm>
            <a:off x="611560" y="3975906"/>
            <a:ext cx="5004625" cy="246221"/>
          </a:xfrm>
          <a:prstGeom prst="rect">
            <a:avLst/>
          </a:prstGeom>
        </p:spPr>
        <p:txBody>
          <a:bodyPr anchor="ctr" anchorCtr="0"/>
          <a:lstStyle>
            <a:lvl1pPr>
              <a:defRPr sz="1600" b="0">
                <a:solidFill>
                  <a:srgbClr val="4A5C69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85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288" y="1371600"/>
            <a:ext cx="8353425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69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1415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99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387" y="339502"/>
            <a:ext cx="8028325" cy="29546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55442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129003" y="1371600"/>
            <a:ext cx="2619709" cy="30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2pPr>
              <a:buClr>
                <a:schemeClr val="bg2"/>
              </a:buClr>
              <a:buSzPct val="140000"/>
              <a:defRPr/>
            </a:lvl2pPr>
            <a:lvl3pPr marL="463550" indent="-285750">
              <a:buClr>
                <a:schemeClr val="bg2"/>
              </a:buClr>
              <a:buSzPct val="110000"/>
              <a:buFont typeface="Lucida Grande"/>
              <a:buChar char="-"/>
              <a:defRPr/>
            </a:lvl3pPr>
            <a:lvl4pPr>
              <a:buClr>
                <a:schemeClr val="bg1">
                  <a:lumMod val="50000"/>
                </a:schemeClr>
              </a:buClr>
              <a:buSzPct val="120000"/>
              <a:defRPr/>
            </a:lvl4pPr>
            <a:lvl5pPr marL="717550" indent="-174625">
              <a:buClr>
                <a:schemeClr val="bg1">
                  <a:lumMod val="50000"/>
                </a:schemeClr>
              </a:buClr>
              <a:buSzPct val="110000"/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65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20387" y="352013"/>
            <a:ext cx="7307997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951570"/>
            <a:ext cx="8748714" cy="0"/>
          </a:xfrm>
          <a:prstGeom prst="line">
            <a:avLst/>
          </a:prstGeom>
          <a:ln w="6350">
            <a:solidFill>
              <a:srgbClr val="4A5C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95936" y="4823806"/>
            <a:ext cx="87048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 lvl="0" algn="r"/>
            <a:r>
              <a:rPr lang="en-GB" dirty="0" smtClean="0">
                <a:solidFill>
                  <a:srgbClr val="4A5C69"/>
                </a:solidFill>
              </a:rPr>
              <a:t>© 2017 DMGT |</a:t>
            </a:r>
          </a:p>
        </p:txBody>
      </p:sp>
      <p:sp>
        <p:nvSpPr>
          <p:cNvPr id="15" name="Slide Number Placeholder 52"/>
          <p:cNvSpPr txBox="1">
            <a:spLocks/>
          </p:cNvSpPr>
          <p:nvPr/>
        </p:nvSpPr>
        <p:spPr>
          <a:xfrm>
            <a:off x="4730108" y="4823806"/>
            <a:ext cx="288000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r">
              <a:defRPr sz="800"/>
            </a:lvl1pPr>
          </a:lstStyle>
          <a:p>
            <a:pPr lvl="0"/>
            <a:fld id="{636E38DA-B747-44FF-A872-F9E7A30722B2}" type="slidenum">
              <a:rPr lang="en-GB" smtClean="0">
                <a:solidFill>
                  <a:srgbClr val="4A5C69"/>
                </a:solidFill>
              </a:rPr>
              <a:pPr lvl="0"/>
              <a:t>‹#›</a:t>
            </a:fld>
            <a:endParaRPr lang="en-GB" dirty="0">
              <a:solidFill>
                <a:srgbClr val="4A5C69"/>
              </a:solidFill>
            </a:endParaRPr>
          </a:p>
        </p:txBody>
      </p:sp>
      <p:sp>
        <p:nvSpPr>
          <p:cNvPr id="19" name="Oval 18"/>
          <p:cNvSpPr/>
          <p:nvPr/>
        </p:nvSpPr>
        <p:spPr bwMode="gray">
          <a:xfrm>
            <a:off x="395290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/>
          <p:cNvSpPr/>
          <p:nvPr/>
        </p:nvSpPr>
        <p:spPr bwMode="gray">
          <a:xfrm>
            <a:off x="538165" y="352013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/>
          <p:cNvSpPr/>
          <p:nvPr/>
        </p:nvSpPr>
        <p:spPr bwMode="gray">
          <a:xfrm>
            <a:off x="395290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/>
          <p:cNvSpPr/>
          <p:nvPr/>
        </p:nvSpPr>
        <p:spPr bwMode="gray">
          <a:xfrm>
            <a:off x="538165" y="497269"/>
            <a:ext cx="108012" cy="1080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5" y="4446006"/>
            <a:ext cx="1688852" cy="596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812360" y="4474080"/>
            <a:ext cx="1080120" cy="5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74" r:id="rId4"/>
    <p:sldLayoutId id="2147483650" r:id="rId5"/>
    <p:sldLayoutId id="2147483658" r:id="rId6"/>
    <p:sldLayoutId id="2147483652" r:id="rId7"/>
    <p:sldLayoutId id="2147483651" r:id="rId8"/>
    <p:sldLayoutId id="2147483653" r:id="rId9"/>
    <p:sldLayoutId id="2147483659" r:id="rId10"/>
    <p:sldLayoutId id="2147483680" r:id="rId11"/>
    <p:sldLayoutId id="2147483654" r:id="rId12"/>
    <p:sldLayoutId id="2147483678" r:id="rId13"/>
    <p:sldLayoutId id="2147483679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 cap="all" baseline="0">
          <a:solidFill>
            <a:srgbClr val="4A5C69"/>
          </a:solidFill>
          <a:latin typeface="Source Sans Pro"/>
          <a:ea typeface="+mj-ea"/>
          <a:cs typeface="Source Sans Pro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None/>
        <a:defRPr sz="1600" b="0" kern="1200" cap="none" baseline="0">
          <a:solidFill>
            <a:srgbClr val="4A5C69"/>
          </a:solidFill>
          <a:latin typeface="Source Sans Pro"/>
          <a:ea typeface="+mn-ea"/>
          <a:cs typeface="Source Sans Pro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40000"/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3pPr>
      <a:lvl4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4pPr>
      <a:lvl5pPr marL="717550" indent="-1746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/>
        <a:buChar char="•"/>
        <a:defRPr sz="1400" kern="1200" cap="none">
          <a:solidFill>
            <a:srgbClr val="4A5C69"/>
          </a:solidFill>
          <a:latin typeface="Source Sans Pro"/>
          <a:ea typeface="+mn-ea"/>
          <a:cs typeface="Source Sans Pro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lphaUcPeriod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3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it.ly/Consul4Net-Rep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471" y="2329305"/>
            <a:ext cx="8334921" cy="1487587"/>
          </a:xfrm>
        </p:spPr>
        <p:txBody>
          <a:bodyPr/>
          <a:lstStyle/>
          <a:p>
            <a:pPr>
              <a:lnSpc>
                <a:spcPts val="5760"/>
              </a:lnSpc>
            </a:pPr>
            <a:r>
              <a:rPr lang="en-US" dirty="0" smtClean="0"/>
              <a:t>Service Discovery</a:t>
            </a:r>
            <a:br>
              <a:rPr lang="en-US" dirty="0" smtClean="0"/>
            </a:br>
            <a:r>
              <a:rPr lang="en-US" dirty="0" smtClean="0"/>
              <a:t>with  </a:t>
            </a:r>
            <a:r>
              <a:rPr lang="en-US" b="1" dirty="0" smtClean="0"/>
              <a:t>Consul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.Net</a:t>
            </a:r>
            <a:r>
              <a:rPr lang="en-US" dirty="0" smtClean="0"/>
              <a:t> Developer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Joel Hammond-Turner (@</a:t>
            </a:r>
            <a:r>
              <a:rPr lang="en-US" dirty="0" err="1" smtClean="0"/>
              <a:t>Rammesses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37" y="3039803"/>
            <a:ext cx="2437647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5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937" b="23387"/>
          <a:stretch/>
        </p:blipFill>
        <p:spPr>
          <a:xfrm>
            <a:off x="0" y="951570"/>
            <a:ext cx="9144000" cy="3420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0400" y="955535"/>
            <a:ext cx="49536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Load Balancers</a:t>
            </a:r>
            <a:r>
              <a:rPr lang="mr-IN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lang="en-GB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88593" y="3602509"/>
            <a:ext cx="33554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Everywhere</a:t>
            </a:r>
            <a:endParaRPr lang="en-GB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70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Three layer Architecture</a:t>
            </a:r>
          </a:p>
          <a:p>
            <a:endParaRPr lang="en-US" dirty="0"/>
          </a:p>
          <a:p>
            <a:r>
              <a:rPr lang="en-US" dirty="0" smtClean="0"/>
              <a:t>Front End (Web Servers)</a:t>
            </a:r>
          </a:p>
          <a:p>
            <a:r>
              <a:rPr lang="en-US" dirty="0" smtClean="0"/>
              <a:t>Middle Tier (App Servers)</a:t>
            </a:r>
          </a:p>
          <a:p>
            <a:r>
              <a:rPr lang="en-US" dirty="0" smtClean="0"/>
              <a:t>Back End (DB Servers)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017178"/>
            <a:ext cx="2641475" cy="336383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4572000" y="1275606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72000" y="264375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621187" y="372387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72100" y="1095586"/>
            <a:ext cx="49187" cy="342038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278" y="1092050"/>
            <a:ext cx="750638" cy="39617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286060" y="1491756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289509" y="2528013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286060" y="3564270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365045" y="1484214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68494" y="2520471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365045" y="3556728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3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But why not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-248" t="11004" r="248" b="28409"/>
          <a:stretch/>
        </p:blipFill>
        <p:spPr>
          <a:xfrm>
            <a:off x="0" y="1023578"/>
            <a:ext cx="9123957" cy="3316211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5796136" y="279370"/>
            <a:ext cx="3327820" cy="1104248"/>
          </a:xfrm>
          <a:prstGeom prst="wedgeEllipseCallout">
            <a:avLst>
              <a:gd name="adj1" fmla="val -37097"/>
              <a:gd name="adj2" fmla="val 7851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To the        </a:t>
            </a:r>
          </a:p>
          <a:p>
            <a:pPr algn="ctr"/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C   L   O   U   D</a:t>
            </a:r>
            <a:r>
              <a:rPr lang="en-US" sz="24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                                 Batman!</a:t>
            </a:r>
            <a:endParaRPr lang="en-US" sz="2400" b="1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8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3" t="11445" r="14623" b="2483"/>
          <a:stretch/>
        </p:blipFill>
        <p:spPr>
          <a:xfrm>
            <a:off x="3455876" y="1023578"/>
            <a:ext cx="4320480" cy="37444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295466"/>
          </a:xfrm>
        </p:spPr>
        <p:txBody>
          <a:bodyPr/>
          <a:lstStyle/>
          <a:p>
            <a:r>
              <a:rPr lang="en-US" dirty="0" smtClean="0"/>
              <a:t>But why not</a:t>
            </a:r>
            <a:r>
              <a:rPr lang="en-GB" dirty="0" smtClean="0"/>
              <a:t> The Cloud?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2" y="1339881"/>
            <a:ext cx="2034776" cy="311181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791966" y="787757"/>
            <a:ext cx="3327820" cy="1104248"/>
          </a:xfrm>
          <a:prstGeom prst="wedgeEllipseCallout">
            <a:avLst>
              <a:gd name="adj1" fmla="val -45493"/>
              <a:gd name="adj2" fmla="val 7391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sz="2400" b="1" i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Sans Pro Black" charset="0"/>
                <a:ea typeface="Source Sans Pro Black" charset="0"/>
                <a:cs typeface="Source Sans Pro Black" charset="0"/>
              </a:rPr>
              <a:t>B A N K S !</a:t>
            </a:r>
            <a:endParaRPr lang="en-US" sz="2400" b="1" i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1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19572" y="1023578"/>
            <a:ext cx="7884876" cy="2325046"/>
            <a:chOff x="791580" y="519522"/>
            <a:chExt cx="7884876" cy="2325046"/>
          </a:xfrm>
        </p:grpSpPr>
        <p:sp>
          <p:nvSpPr>
            <p:cNvPr id="3" name="TextBox 2"/>
            <p:cNvSpPr txBox="1"/>
            <p:nvPr/>
          </p:nvSpPr>
          <p:spPr>
            <a:xfrm>
              <a:off x="791580" y="519522"/>
              <a:ext cx="7884876" cy="2325046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r>
                <a:rPr lang="en-US" sz="4800" b="0" i="0" dirty="0" smtClean="0">
                  <a:latin typeface="Source Sans Pro"/>
                  <a:cs typeface="Source Sans Pro"/>
                </a:rPr>
                <a:t>So</a:t>
              </a:r>
              <a:r>
                <a:rPr lang="mr-IN" sz="4800" b="0" i="0" dirty="0" smtClean="0">
                  <a:latin typeface="Source Sans Pro"/>
                  <a:cs typeface="Source Sans Pro"/>
                </a:rPr>
                <a:t>…</a:t>
              </a:r>
              <a:r>
                <a:rPr lang="en-GB" sz="4800" b="0" i="0" dirty="0" smtClean="0">
                  <a:latin typeface="Source Sans Pro"/>
                  <a:cs typeface="Source Sans Pro"/>
                </a:rPr>
                <a:t> </a:t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/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>         </a:t>
              </a:r>
              <a:r>
                <a:rPr lang="en-US" sz="4800" b="0" i="0" dirty="0" smtClean="0">
                  <a:latin typeface="Source Sans Pro"/>
                  <a:cs typeface="Source Sans Pro"/>
                </a:rPr>
                <a:t>Why  			     ?</a:t>
              </a:r>
              <a:endParaRPr lang="en-US" sz="4800" b="0" i="0" dirty="0" smtClean="0">
                <a:latin typeface="Source Sans Pro"/>
                <a:cs typeface="Source Sans Pro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4779" y="1999837"/>
              <a:ext cx="2667361" cy="787937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8050825" y="87474"/>
            <a:ext cx="9621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0:13:00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075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</a:t>
            </a:r>
            <a:r>
              <a:rPr lang="mr-IN" dirty="0" smtClean="0"/>
              <a:t>…</a:t>
            </a:r>
            <a:r>
              <a:rPr lang="en-GB" dirty="0" smtClean="0"/>
              <a:t> Why                         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67494"/>
            <a:ext cx="1332147" cy="393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12" y="1017178"/>
            <a:ext cx="2641475" cy="336383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572000" y="264375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621187" y="3723878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63888" y="1095586"/>
            <a:ext cx="3779587" cy="34037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7" y="1095586"/>
            <a:ext cx="1822188" cy="3403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287" y="1095586"/>
            <a:ext cx="1822188" cy="340371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472100" y="1095586"/>
            <a:ext cx="49187" cy="342038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499992" y="1275606"/>
            <a:ext cx="18002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059" y="2211710"/>
            <a:ext cx="231490" cy="2314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58" y="2211710"/>
            <a:ext cx="231490" cy="231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059" y="3201027"/>
            <a:ext cx="231490" cy="231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58" y="3201027"/>
            <a:ext cx="231490" cy="2314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059" y="4272489"/>
            <a:ext cx="231490" cy="231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058" y="4272489"/>
            <a:ext cx="231490" cy="231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537" y="2190006"/>
            <a:ext cx="231490" cy="2314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536" y="2190006"/>
            <a:ext cx="231490" cy="2314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537" y="3179323"/>
            <a:ext cx="231490" cy="2314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536" y="3179323"/>
            <a:ext cx="231490" cy="2314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537" y="4250785"/>
            <a:ext cx="231490" cy="231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536" y="4250785"/>
            <a:ext cx="231490" cy="231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758" y="1092050"/>
            <a:ext cx="750638" cy="3961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3969059" y="1383618"/>
            <a:ext cx="386917" cy="43204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99992" y="1383618"/>
            <a:ext cx="324036" cy="43204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87924" y="2211710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00549" y="2190006"/>
            <a:ext cx="623479" cy="66977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067944" y="2211710"/>
            <a:ext cx="756084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62197" y="2247714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33475" y="3246758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146100" y="3225054"/>
            <a:ext cx="623479" cy="66977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013495" y="3246758"/>
            <a:ext cx="756084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07748" y="3282762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985283" y="1428690"/>
            <a:ext cx="386917" cy="43204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516216" y="1428690"/>
            <a:ext cx="324036" cy="43204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904148" y="2256782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216773" y="2235078"/>
            <a:ext cx="623479" cy="66977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084168" y="2256782"/>
            <a:ext cx="756084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978421" y="2292786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849699" y="3291830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162324" y="3270126"/>
            <a:ext cx="623479" cy="66977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029719" y="3291830"/>
            <a:ext cx="756084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923972" y="3327834"/>
            <a:ext cx="0" cy="57606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4"/>
          <p:cNvSpPr txBox="1">
            <a:spLocks/>
          </p:cNvSpPr>
          <p:nvPr/>
        </p:nvSpPr>
        <p:spPr>
          <a:xfrm>
            <a:off x="404479" y="1371600"/>
            <a:ext cx="4059571" cy="30003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Service discovery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No load balancers!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except at border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Services directly interconnect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Good for </a:t>
            </a:r>
            <a:r>
              <a:rPr lang="en-US" dirty="0" err="1" smtClean="0"/>
              <a:t>dockerising</a:t>
            </a: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Segregated </a:t>
            </a:r>
            <a:r>
              <a:rPr lang="en-US" dirty="0" err="1" smtClean="0"/>
              <a:t>datacentres</a:t>
            </a: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With fail-over</a:t>
            </a:r>
            <a:endParaRPr lang="en-US" dirty="0"/>
          </a:p>
        </p:txBody>
      </p:sp>
      <p:cxnSp>
        <p:nvCxnSpPr>
          <p:cNvPr id="53" name="Curved Connector 52"/>
          <p:cNvCxnSpPr/>
          <p:nvPr/>
        </p:nvCxnSpPr>
        <p:spPr>
          <a:xfrm rot="5400000">
            <a:off x="5024666" y="2277400"/>
            <a:ext cx="714848" cy="540060"/>
          </a:xfrm>
          <a:prstGeom prst="curvedConnector3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7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288" y="3165872"/>
            <a:ext cx="5724525" cy="543601"/>
          </a:xfrm>
        </p:spPr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442" y="15872"/>
            <a:ext cx="96212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0:15:00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854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0 </a:t>
            </a:r>
            <a:r>
              <a:rPr lang="mr-IN" dirty="0" smtClean="0"/>
              <a:t>–</a:t>
            </a:r>
            <a:r>
              <a:rPr lang="en-US" dirty="0" smtClean="0"/>
              <a:t> Install, Run &amp; Connect to CONSUL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List nodes / services:</a:t>
            </a:r>
          </a:p>
          <a:p>
            <a:endParaRPr lang="en-US" dirty="0"/>
          </a:p>
          <a:p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localhost:8500/v1/</a:t>
            </a:r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catalog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/nodes</a:t>
            </a:r>
          </a:p>
          <a:p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localhost:8500/v1/</a:t>
            </a:r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catalog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/services</a:t>
            </a:r>
            <a:endParaRPr lang="en-GB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Run in developer mode:</a:t>
            </a:r>
          </a:p>
          <a:p>
            <a:endParaRPr lang="en-US" dirty="0"/>
          </a:p>
          <a:p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agent -dev -</a:t>
            </a:r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ui</a:t>
            </a:r>
            <a:endParaRPr lang="en-GB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/>
              <a:t>Get a Service by DNS</a:t>
            </a:r>
          </a:p>
          <a:p>
            <a:endParaRPr lang="en-US" dirty="0"/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dig @127.0.0.1 -p 8600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webapi.service.consul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9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GB" dirty="0"/>
              <a:t>Demo 1 - Simplest app to list Consul  nodes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928342"/>
          </a:xfrm>
        </p:spPr>
        <p:txBody>
          <a:bodyPr/>
          <a:lstStyle/>
          <a:p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using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client = 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GB" sz="1200" dirty="0" err="1" smtClean="0">
                <a:solidFill>
                  <a:srgbClr val="00B0F0"/>
                </a:solidFill>
                <a:latin typeface="Consolas" charset="0"/>
                <a:ea typeface="Consolas" charset="0"/>
                <a:cs typeface="Consolas" charset="0"/>
              </a:rPr>
              <a:t>Consul.ConsulClient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())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nodesResult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await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GB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client.Catalog.Nodes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nodes = 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nodesResult.Response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GB" sz="1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node </a:t>
            </a:r>
            <a:r>
              <a:rPr lang="en-GB" sz="1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nodes)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GB" sz="1200" dirty="0" err="1" smtClean="0">
                <a:solidFill>
                  <a:srgbClr val="00B0F0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.WriteLine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GB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        $"{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node.Name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} - {</a:t>
            </a:r>
            <a:r>
              <a:rPr lang="en-GB" sz="1200" dirty="0" err="1" smtClean="0">
                <a:latin typeface="Consolas" charset="0"/>
                <a:ea typeface="Consolas" charset="0"/>
                <a:cs typeface="Consolas" charset="0"/>
              </a:rPr>
              <a:t>node.Address</a:t>
            </a:r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}");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r>
              <a:rPr lang="en-GB" sz="12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2244266"/>
          </a:xfrm>
        </p:spPr>
        <p:txBody>
          <a:bodyPr/>
          <a:lstStyle/>
          <a:p>
            <a:r>
              <a:rPr lang="en-GB" b="1" dirty="0" err="1" smtClean="0">
                <a:latin typeface="Consolas" charset="0"/>
                <a:ea typeface="Consolas" charset="0"/>
                <a:cs typeface="Consolas" charset="0"/>
              </a:rPr>
              <a:t>dotnet</a:t>
            </a:r>
            <a:r>
              <a:rPr lang="en-GB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new console</a:t>
            </a:r>
          </a:p>
          <a:p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dotnet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 add package Consul</a:t>
            </a:r>
          </a:p>
          <a:p>
            <a:r>
              <a:rPr lang="en-GB" dirty="0"/>
              <a:t> </a:t>
            </a:r>
          </a:p>
          <a:p>
            <a:r>
              <a:rPr lang="en-GB" dirty="0" smtClean="0"/>
              <a:t>(add the code)</a:t>
            </a:r>
          </a:p>
          <a:p>
            <a:r>
              <a:rPr lang="en-GB" dirty="0"/>
              <a:t> </a:t>
            </a:r>
          </a:p>
          <a:p>
            <a:r>
              <a:rPr lang="en-GB" b="1" dirty="0" err="1">
                <a:latin typeface="Consolas" charset="0"/>
                <a:ea typeface="Consolas" charset="0"/>
                <a:cs typeface="Consolas" charset="0"/>
              </a:rPr>
              <a:t>dotnet</a:t>
            </a:r>
            <a:r>
              <a:rPr lang="en-GB" b="1" dirty="0">
                <a:latin typeface="Consolas" charset="0"/>
                <a:ea typeface="Consolas" charset="0"/>
                <a:cs typeface="Consolas" charset="0"/>
              </a:rPr>
              <a:t> run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2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2 </a:t>
            </a:r>
            <a:r>
              <a:rPr lang="mr-IN" dirty="0" smtClean="0"/>
              <a:t>–</a:t>
            </a:r>
            <a:r>
              <a:rPr lang="en-US" dirty="0" smtClean="0"/>
              <a:t> Service Registration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3036354"/>
          </a:xfrm>
        </p:spPr>
        <p:txBody>
          <a:bodyPr/>
          <a:lstStyle/>
          <a:p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registration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AgentServiceRegistration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ID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$"{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serviceName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}-{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Guid.NewGuid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()}",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serviceName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,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Address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$"http://{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serviceAddress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}",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Port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servicePort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,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Tags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[] { 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   "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Flibble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", "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Wotsit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", "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Aardvark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" }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};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using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(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client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Consul.ConsulClient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())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result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await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client.Agent.ServiceRegister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registration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What I’ll talk about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63550" lvl="1" indent="-285750"/>
            <a:r>
              <a:rPr lang="en-US" sz="1600" dirty="0"/>
              <a:t>Demos</a:t>
            </a:r>
          </a:p>
          <a:p>
            <a:pPr marL="749300" lvl="2"/>
            <a:r>
              <a:rPr lang="en-US" dirty="0" smtClean="0"/>
              <a:t>Getting started</a:t>
            </a:r>
          </a:p>
          <a:p>
            <a:pPr marL="749300" lvl="2"/>
            <a:endParaRPr lang="en-US" dirty="0" smtClean="0"/>
          </a:p>
          <a:p>
            <a:pPr marL="749300" lvl="2"/>
            <a:r>
              <a:rPr lang="en-US" dirty="0" smtClean="0"/>
              <a:t>Using the </a:t>
            </a:r>
            <a:r>
              <a:rPr lang="en-US" b="1" dirty="0" smtClean="0"/>
              <a:t>Consul</a:t>
            </a:r>
            <a:r>
              <a:rPr lang="en-US" dirty="0" smtClean="0"/>
              <a:t> API from </a:t>
            </a:r>
            <a:r>
              <a:rPr lang="en-US" dirty="0" err="1" smtClean="0"/>
              <a:t>.Net</a:t>
            </a:r>
            <a:endParaRPr lang="en-US" dirty="0"/>
          </a:p>
          <a:p>
            <a:pPr marL="828675" lvl="3"/>
            <a:r>
              <a:rPr lang="en-US" dirty="0"/>
              <a:t>Service Registration &amp; Discovery</a:t>
            </a:r>
          </a:p>
          <a:p>
            <a:pPr marL="828675" lvl="3"/>
            <a:r>
              <a:rPr lang="en-US" dirty="0" smtClean="0"/>
              <a:t>Health checks </a:t>
            </a:r>
            <a:r>
              <a:rPr lang="en-US" dirty="0"/>
              <a:t>and Monitoring</a:t>
            </a:r>
          </a:p>
          <a:p>
            <a:pPr marL="828675" lvl="3"/>
            <a:r>
              <a:rPr lang="en-US" dirty="0"/>
              <a:t>Using and abusing the K/V </a:t>
            </a:r>
            <a:r>
              <a:rPr lang="en-US" dirty="0" smtClean="0"/>
              <a:t>Store</a:t>
            </a:r>
          </a:p>
          <a:p>
            <a:pPr marL="828675" lvl="3"/>
            <a:endParaRPr lang="en-US" dirty="0"/>
          </a:p>
          <a:p>
            <a:pPr marL="749300" lvl="2"/>
            <a:r>
              <a:rPr lang="en-US" dirty="0" smtClean="0"/>
              <a:t>Creating a </a:t>
            </a:r>
            <a:r>
              <a:rPr lang="en-US" b="1" dirty="0" smtClean="0"/>
              <a:t>Consul</a:t>
            </a:r>
            <a:r>
              <a:rPr lang="en-US" dirty="0" smtClean="0"/>
              <a:t> cluster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About 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Some background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Challenges with High Availability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Why </a:t>
            </a:r>
            <a:r>
              <a:rPr lang="en-US" b="1" dirty="0"/>
              <a:t>Consul</a:t>
            </a:r>
            <a:r>
              <a:rPr lang="en-US" dirty="0"/>
              <a:t>?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Is </a:t>
            </a:r>
            <a:r>
              <a:rPr lang="en-US" b="1" dirty="0" smtClean="0"/>
              <a:t>Consul</a:t>
            </a:r>
            <a:r>
              <a:rPr lang="en-US" dirty="0" smtClean="0"/>
              <a:t> your “Savior of HA”?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3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3 </a:t>
            </a:r>
            <a:r>
              <a:rPr lang="mr-IN" dirty="0" smtClean="0"/>
              <a:t>–</a:t>
            </a:r>
            <a:r>
              <a:rPr lang="en-US" dirty="0" smtClean="0"/>
              <a:t> Service Discovery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3036354"/>
          </a:xfrm>
        </p:spPr>
        <p:txBody>
          <a:bodyPr/>
          <a:lstStyle/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serviceResult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await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client.Catalog.Service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serviceName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service =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serviceResult.Response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serviceInstance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in service)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{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serviceInstance.ServiceID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”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 “ +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serviceInstance.Address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”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- “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serviceInstance.ServiceAddress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“:” +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serviceInstance.ServicePort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“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(“ +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serviceInstance.ServiceName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+ “)");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3a </a:t>
            </a:r>
            <a:r>
              <a:rPr lang="mr-IN" dirty="0" smtClean="0"/>
              <a:t>–</a:t>
            </a:r>
            <a:r>
              <a:rPr lang="en-US" dirty="0" smtClean="0"/>
              <a:t> Service Discovery by </a:t>
            </a:r>
            <a:r>
              <a:rPr lang="en-US" dirty="0" err="1" smtClean="0"/>
              <a:t>dns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964346"/>
          </a:xfrm>
        </p:spPr>
        <p:txBody>
          <a:bodyPr/>
          <a:lstStyle/>
          <a:p>
            <a:r>
              <a:rPr lang="en-US" sz="1200" dirty="0" err="1"/>
              <a:t>var</a:t>
            </a:r>
            <a:r>
              <a:rPr lang="en-US" sz="1200" dirty="0"/>
              <a:t> </a:t>
            </a:r>
            <a:r>
              <a:rPr lang="en-US" sz="1200" dirty="0" err="1"/>
              <a:t>dnsName</a:t>
            </a:r>
            <a:r>
              <a:rPr lang="en-US" sz="1200" dirty="0"/>
              <a:t> = </a:t>
            </a:r>
            <a:r>
              <a:rPr lang="en-US" sz="1200" dirty="0" err="1"/>
              <a:t>serviceName.Trim</a:t>
            </a:r>
            <a:r>
              <a:rPr lang="en-US" sz="1200" dirty="0"/>
              <a:t>().</a:t>
            </a:r>
            <a:r>
              <a:rPr lang="en-US" sz="1200" dirty="0" err="1"/>
              <a:t>ToLowerInvariant</a:t>
            </a:r>
            <a:r>
              <a:rPr lang="en-US" sz="1200" dirty="0"/>
              <a:t>() +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                           ".</a:t>
            </a:r>
            <a:r>
              <a:rPr lang="en-US" sz="1200" dirty="0" err="1"/>
              <a:t>service.consul</a:t>
            </a:r>
            <a:r>
              <a:rPr lang="en-US" sz="1200" dirty="0"/>
              <a:t>";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 smtClean="0"/>
              <a:t>var</a:t>
            </a:r>
            <a:r>
              <a:rPr lang="en-US" sz="1200" dirty="0"/>
              <a:t> endpoint = new </a:t>
            </a:r>
            <a:r>
              <a:rPr lang="en-US" sz="1200" dirty="0" err="1"/>
              <a:t>IPEndPoint</a:t>
            </a:r>
            <a:r>
              <a:rPr lang="en-US" sz="1200" dirty="0" smtClean="0"/>
              <a:t>(</a:t>
            </a:r>
            <a:br>
              <a:rPr lang="en-US" sz="1200" dirty="0" smtClean="0"/>
            </a:br>
            <a:r>
              <a:rPr lang="en-US" sz="1200" dirty="0" smtClean="0"/>
              <a:t>    </a:t>
            </a:r>
            <a:r>
              <a:rPr lang="en-US" sz="1200" dirty="0" err="1" smtClean="0"/>
              <a:t>IPAddress.Parse</a:t>
            </a:r>
            <a:r>
              <a:rPr lang="en-US" sz="1200" dirty="0"/>
              <a:t>("127.0.0.1"), 8600);</a:t>
            </a:r>
            <a:br>
              <a:rPr lang="en-US" sz="1200" dirty="0"/>
            </a:br>
            <a:r>
              <a:rPr lang="en-US" sz="1200" dirty="0" err="1" smtClean="0"/>
              <a:t>var</a:t>
            </a:r>
            <a:r>
              <a:rPr lang="en-US" sz="1200" dirty="0"/>
              <a:t> client = new </a:t>
            </a:r>
            <a:r>
              <a:rPr lang="en-US" sz="1200" dirty="0" err="1"/>
              <a:t>LookupClient</a:t>
            </a:r>
            <a:r>
              <a:rPr lang="en-US" sz="1200" dirty="0"/>
              <a:t>(endpoint);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 smtClean="0"/>
              <a:t>var</a:t>
            </a:r>
            <a:r>
              <a:rPr lang="en-US" sz="1200" dirty="0"/>
              <a:t> </a:t>
            </a:r>
            <a:r>
              <a:rPr lang="en-US" sz="1200" dirty="0" err="1"/>
              <a:t>queryResult</a:t>
            </a:r>
            <a:r>
              <a:rPr lang="en-US" sz="1200" dirty="0"/>
              <a:t> = await </a:t>
            </a:r>
            <a:r>
              <a:rPr lang="en-US" sz="1200" dirty="0" err="1"/>
              <a:t>client.QueryAsync</a:t>
            </a:r>
            <a:r>
              <a:rPr lang="en-US" sz="1200" dirty="0" smtClean="0"/>
              <a:t>(</a:t>
            </a:r>
            <a:br>
              <a:rPr lang="en-US" sz="1200" dirty="0" smtClean="0"/>
            </a:br>
            <a:r>
              <a:rPr lang="en-US" sz="1200" dirty="0" smtClean="0"/>
              <a:t>    </a:t>
            </a:r>
            <a:r>
              <a:rPr lang="en-US" sz="1200" dirty="0" err="1" smtClean="0"/>
              <a:t>dnsName</a:t>
            </a:r>
            <a:r>
              <a:rPr lang="en-US" sz="1200" dirty="0"/>
              <a:t>, </a:t>
            </a:r>
            <a:r>
              <a:rPr lang="en-US" sz="1200" dirty="0" err="1"/>
              <a:t>QueryType.A</a:t>
            </a:r>
            <a:r>
              <a:rPr lang="en-US" sz="1200" dirty="0"/>
              <a:t>);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if</a:t>
            </a:r>
            <a:r>
              <a:rPr lang="en-US" sz="1200" dirty="0"/>
              <a:t> (</a:t>
            </a:r>
            <a:r>
              <a:rPr lang="en-US" sz="1200" dirty="0" err="1"/>
              <a:t>queryResult.AllRecords.Any</a:t>
            </a:r>
            <a:r>
              <a:rPr lang="en-US" sz="1200" dirty="0"/>
              <a:t>())</a:t>
            </a:r>
            <a:br>
              <a:rPr lang="en-US" sz="1200" dirty="0"/>
            </a:br>
            <a:r>
              <a:rPr lang="en-US" sz="1200" dirty="0" smtClean="0"/>
              <a:t>{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    </a:t>
            </a:r>
            <a:r>
              <a:rPr lang="en-US" sz="1200" dirty="0" err="1" smtClean="0"/>
              <a:t>foreach</a:t>
            </a:r>
            <a:r>
              <a:rPr lang="en-US" sz="1200" dirty="0"/>
              <a:t> (</a:t>
            </a:r>
            <a:r>
              <a:rPr lang="en-US" sz="1200" dirty="0" err="1"/>
              <a:t>var</a:t>
            </a:r>
            <a:r>
              <a:rPr lang="en-US" sz="1200" dirty="0"/>
              <a:t> result in </a:t>
            </a:r>
            <a:r>
              <a:rPr lang="en-US" sz="1200" dirty="0" err="1"/>
              <a:t>queryResult.AllRecords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 smtClean="0"/>
              <a:t>    </a:t>
            </a:r>
            <a:r>
              <a:rPr lang="en-US" sz="1200" dirty="0"/>
              <a:t> {</a:t>
            </a:r>
            <a:br>
              <a:rPr lang="en-US" sz="1200" dirty="0"/>
            </a:br>
            <a:r>
              <a:rPr lang="en-US" sz="1200" dirty="0" smtClean="0"/>
              <a:t>        </a:t>
            </a:r>
            <a:r>
              <a:rPr lang="en-US" sz="1200" dirty="0"/>
              <a:t> </a:t>
            </a:r>
            <a:r>
              <a:rPr lang="en-US" sz="1200" dirty="0" err="1"/>
              <a:t>Console.WriteLine</a:t>
            </a:r>
            <a:r>
              <a:rPr lang="en-US" sz="1200" dirty="0"/>
              <a:t>($"{</a:t>
            </a:r>
            <a:r>
              <a:rPr lang="en-US" sz="1200" dirty="0" err="1"/>
              <a:t>result.ToString</a:t>
            </a:r>
            <a:r>
              <a:rPr lang="en-US" sz="1200" dirty="0"/>
              <a:t>()}");</a:t>
            </a:r>
            <a:br>
              <a:rPr lang="en-US" sz="1200" dirty="0"/>
            </a:br>
            <a:r>
              <a:rPr lang="en-US" sz="1200" dirty="0" smtClean="0"/>
              <a:t>    </a:t>
            </a:r>
            <a:r>
              <a:rPr lang="en-US" sz="1200" dirty="0"/>
              <a:t> }</a:t>
            </a:r>
            <a:br>
              <a:rPr lang="en-US" sz="1200" dirty="0"/>
            </a:br>
            <a:r>
              <a:rPr lang="en-US" sz="1200" dirty="0" smtClean="0"/>
              <a:t>} 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4 </a:t>
            </a:r>
            <a:r>
              <a:rPr lang="mr-IN" dirty="0" smtClean="0"/>
              <a:t>–</a:t>
            </a:r>
            <a:r>
              <a:rPr lang="en-US" dirty="0" smtClean="0"/>
              <a:t> Monitoring Service Health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928342"/>
          </a:xfrm>
        </p:spPr>
        <p:txBody>
          <a:bodyPr/>
          <a:lstStyle/>
          <a:p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serviceResult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= 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await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client.Health.Service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serviceName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service =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serviceResult.Response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(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serviceInstance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in service)</a:t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checks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200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serviceInstance.Checks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foreach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(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pl-PL" sz="1200" dirty="0" err="1">
                <a:latin typeface="Consolas" charset="0"/>
                <a:ea typeface="Consolas" charset="0"/>
                <a:cs typeface="Consolas" charset="0"/>
              </a:rPr>
              <a:t>check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in 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checks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{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check.CheckID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+ </a:t>
            </a:r>
            <a:br>
              <a:rPr lang="pl-PL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        ”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> - 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” + </a:t>
            </a:r>
            <a:r>
              <a:rPr lang="pl-PL" sz="1200" dirty="0" err="1" smtClean="0">
                <a:latin typeface="Consolas" charset="0"/>
                <a:ea typeface="Consolas" charset="0"/>
                <a:cs typeface="Consolas" charset="0"/>
              </a:rPr>
              <a:t>check.Status</a:t>
            </a: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pl-PL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pl-PL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pl-PL" sz="12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5 </a:t>
            </a:r>
            <a:r>
              <a:rPr lang="mr-IN" dirty="0" smtClean="0"/>
              <a:t>–</a:t>
            </a:r>
            <a:r>
              <a:rPr lang="en-US" dirty="0" smtClean="0"/>
              <a:t> Consul Clusters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712318"/>
          </a:xfrm>
        </p:spPr>
        <p:txBody>
          <a:bodyPr/>
          <a:lstStyle/>
          <a:p>
            <a:r>
              <a:rPr lang="en-US" dirty="0" smtClean="0"/>
              <a:t>On subsequent agents:</a:t>
            </a:r>
          </a:p>
          <a:p>
            <a:endParaRPr lang="en-US" dirty="0"/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consul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agent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-data-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dir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=/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/opt/consul/data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server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join=10.0.0.4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&gt; 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/logs/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consul.log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&amp;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2712318"/>
          </a:xfrm>
        </p:spPr>
        <p:txBody>
          <a:bodyPr/>
          <a:lstStyle/>
          <a:p>
            <a:r>
              <a:rPr lang="en-US" dirty="0" smtClean="0"/>
              <a:t>On the first agent:</a:t>
            </a:r>
          </a:p>
          <a:p>
            <a:endParaRPr lang="en-US" dirty="0"/>
          </a:p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consul agent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-data-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dir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=/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/opt/consul/data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server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bootstrap-expect=1</a:t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-client=10.0.0.4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/logs/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consul.log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&amp;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Demo 6 </a:t>
            </a:r>
            <a:r>
              <a:rPr lang="mr-IN" dirty="0" smtClean="0"/>
              <a:t>–</a:t>
            </a:r>
            <a:r>
              <a:rPr lang="en-US" dirty="0" smtClean="0"/>
              <a:t> Abusing the K/V Store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80012" y="1371600"/>
            <a:ext cx="4068761" cy="2892338"/>
          </a:xfrm>
        </p:spPr>
        <p:txBody>
          <a:bodyPr/>
          <a:lstStyle/>
          <a:p>
            <a:r>
              <a:rPr lang="en-US" dirty="0" smtClean="0"/>
              <a:t>Get Value by Key:</a:t>
            </a:r>
          </a:p>
          <a:p>
            <a:endParaRPr lang="en-US" dirty="0"/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using 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client = new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Consul.ConsulClient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())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result = await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client.KV.Get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keyName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Console.WriteLine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 Encoding.UTF8.GetString(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result.Response.Value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)}");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3252378"/>
          </a:xfrm>
        </p:spPr>
        <p:txBody>
          <a:bodyPr/>
          <a:lstStyle/>
          <a:p>
            <a:r>
              <a:rPr lang="en-US" dirty="0" smtClean="0"/>
              <a:t>Add Key / Value:</a:t>
            </a:r>
          </a:p>
          <a:p>
            <a:endParaRPr lang="en-US" dirty="0"/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using 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client = new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Consul.ConsulClient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())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data =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 Encoding.UTF8.GetBytes(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dataValue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result =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await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client.KV.Put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(new 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KVPair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keyName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      { Value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= data });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 rot="20544837">
            <a:off x="2755441" y="3544209"/>
            <a:ext cx="299080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2400" b="1" dirty="0" smtClean="0">
                <a:ln/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GB" sz="2400" b="1" dirty="0" smtClean="0">
                <a:ln/>
                <a:solidFill>
                  <a:schemeClr val="accent3"/>
                </a:solidFill>
              </a:rPr>
              <a:t> is *always*</a:t>
            </a:r>
            <a:br>
              <a:rPr lang="en-GB" sz="2400" b="1" dirty="0" smtClean="0">
                <a:ln/>
                <a:solidFill>
                  <a:schemeClr val="accent3"/>
                </a:solidFill>
              </a:rPr>
            </a:br>
            <a:r>
              <a:rPr lang="en-GB" sz="2400" b="1" dirty="0" smtClean="0">
                <a:ln/>
                <a:solidFill>
                  <a:schemeClr val="accent3"/>
                </a:solidFill>
              </a:rPr>
              <a:t>a </a:t>
            </a:r>
            <a:r>
              <a:rPr lang="en-GB" sz="2400" b="1" dirty="0" smtClean="0">
                <a:ln/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byte[]</a:t>
            </a:r>
            <a:endParaRPr lang="en-GB" sz="2400" b="1" cap="none" spc="0" dirty="0">
              <a:ln/>
              <a:solidFill>
                <a:schemeClr val="accent3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Is  </a:t>
            </a:r>
            <a:r>
              <a:rPr lang="en-US" dirty="0" err="1" smtClean="0"/>
              <a:t>CONsu</a:t>
            </a:r>
            <a:r>
              <a:rPr lang="en-US" dirty="0" smtClean="0"/>
              <a:t>        your savior of ”High Availability”?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7494"/>
            <a:ext cx="1332147" cy="393516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1988655" y="1335596"/>
            <a:ext cx="4068761" cy="30723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None/>
              <a:defRPr sz="1600" b="0" kern="1200" cap="none" baseline="0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40000"/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3pPr>
            <a:lvl4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4pPr>
            <a:lvl5pPr marL="7175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 cap="none">
                <a:solidFill>
                  <a:srgbClr val="4A5C69"/>
                </a:solidFill>
                <a:latin typeface="Source Sans Pro"/>
                <a:ea typeface="+mn-ea"/>
                <a:cs typeface="Source Sans Pro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UcPeriod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Service Discovery?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No connection </a:t>
            </a:r>
            <a:r>
              <a:rPr lang="en-US" dirty="0" err="1" smtClean="0"/>
              <a:t>urls</a:t>
            </a:r>
            <a:r>
              <a:rPr lang="en-US" dirty="0" smtClean="0"/>
              <a:t>! No transforms!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DNS discovery!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Service Monitoring?	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Dead services aren’t called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a Key/Value Store?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Sessions / Configuration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6" y="1023578"/>
            <a:ext cx="3251200" cy="325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50825" y="87474"/>
            <a:ext cx="9621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0:53:00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311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288" y="3165872"/>
            <a:ext cx="5724525" cy="543601"/>
          </a:xfrm>
        </p:spPr>
        <p:txBody>
          <a:bodyPr/>
          <a:lstStyle/>
          <a:p>
            <a:r>
              <a:rPr lang="en-US" dirty="0" smtClean="0"/>
              <a:t>ANY QUESTIONS 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442" y="15872"/>
            <a:ext cx="96212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0:55:00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68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6" y="2751770"/>
            <a:ext cx="8334921" cy="1218795"/>
          </a:xfrm>
        </p:spPr>
        <p:txBody>
          <a:bodyPr/>
          <a:lstStyle/>
          <a:p>
            <a:r>
              <a:rPr lang="en-US" dirty="0" smtClean="0"/>
              <a:t>Service Discovery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Consul.io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the </a:t>
            </a:r>
            <a:r>
              <a:rPr lang="en-US" dirty="0" err="1" smtClean="0"/>
              <a:t>.Net</a:t>
            </a:r>
            <a:r>
              <a:rPr lang="en-US" dirty="0" smtClean="0"/>
              <a:t> Developer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Joel Hammond-Turner (@</a:t>
            </a:r>
            <a:r>
              <a:rPr lang="en-US" dirty="0" err="1" smtClean="0"/>
              <a:t>Rammesses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52120" y="3508525"/>
            <a:ext cx="3330115" cy="539942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r>
              <a:rPr lang="en-US" sz="1400" b="1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>http://bit.ly/Consul4Net-Repo</a:t>
            </a:r>
            <a:endParaRPr lang="en-US" sz="14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en-US" sz="1400" b="1" dirty="0" smtClean="0">
                <a:latin typeface="Consolas" charset="0"/>
                <a:ea typeface="Consolas" charset="0"/>
                <a:cs typeface="Consolas" charset="0"/>
              </a:rPr>
              <a:t>ttp://</a:t>
            </a:r>
            <a:r>
              <a:rPr lang="en-US" sz="1400" b="1" dirty="0" err="1" smtClean="0">
                <a:latin typeface="Consolas" charset="0"/>
                <a:ea typeface="Consolas" charset="0"/>
                <a:cs typeface="Consolas" charset="0"/>
              </a:rPr>
              <a:t>bit.ly</a:t>
            </a:r>
            <a:r>
              <a:rPr lang="en-US" sz="1400" b="1" dirty="0" smtClean="0">
                <a:latin typeface="Consolas" charset="0"/>
                <a:ea typeface="Consolas" charset="0"/>
                <a:cs typeface="Consolas" charset="0"/>
              </a:rPr>
              <a:t>/Consul4Net-Slides</a:t>
            </a:r>
            <a:endParaRPr lang="en-US" sz="1400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8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Technical Lead at Landmark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Landmark Valuation Services division</a:t>
            </a:r>
          </a:p>
          <a:p>
            <a:pPr marL="4635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Working on “</a:t>
            </a:r>
            <a:r>
              <a:rPr lang="en-US" dirty="0" err="1" smtClean="0"/>
              <a:t>Modernisation</a:t>
            </a:r>
            <a:r>
              <a:rPr lang="en-US" dirty="0" smtClean="0"/>
              <a:t>” </a:t>
            </a:r>
            <a:r>
              <a:rPr lang="en-US" dirty="0" err="1" smtClean="0"/>
              <a:t>programme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Replace software developed over 30 years</a:t>
            </a:r>
            <a:endParaRPr lang="en-US" dirty="0"/>
          </a:p>
          <a:p>
            <a:pPr marL="749300" lvl="2">
              <a:buFont typeface="Arial" charset="0"/>
              <a:buChar char="•"/>
            </a:pPr>
            <a:r>
              <a:rPr lang="en-US" dirty="0"/>
              <a:t>Drives </a:t>
            </a:r>
            <a:r>
              <a:rPr lang="en-US" dirty="0" smtClean="0"/>
              <a:t>98% of </a:t>
            </a:r>
            <a:r>
              <a:rPr lang="en-US" b="1" i="1" u="sng" dirty="0" smtClean="0"/>
              <a:t>all</a:t>
            </a:r>
            <a:r>
              <a:rPr lang="en-US" dirty="0" smtClean="0"/>
              <a:t> UK house mortgage process</a:t>
            </a:r>
            <a:endParaRPr lang="en-US" dirty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6 teams / </a:t>
            </a:r>
            <a:r>
              <a:rPr lang="en-US" dirty="0" err="1"/>
              <a:t>workstreams</a:t>
            </a:r>
            <a:endParaRPr lang="en-US" dirty="0"/>
          </a:p>
          <a:p>
            <a:pPr marL="463550" lvl="1" indent="-285750">
              <a:buFont typeface="Arial" charset="0"/>
              <a:buChar char="•"/>
            </a:pPr>
            <a:r>
              <a:rPr lang="en-US" dirty="0"/>
              <a:t>Multi-million pound / multi-year</a:t>
            </a:r>
          </a:p>
          <a:p>
            <a:pPr marL="749300" lvl="2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440" y="1284275"/>
            <a:ext cx="3087675" cy="308767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Rectangle 6"/>
          <p:cNvSpPr/>
          <p:nvPr/>
        </p:nvSpPr>
        <p:spPr>
          <a:xfrm rot="19464111">
            <a:off x="156236" y="2219664"/>
            <a:ext cx="4556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Challenging!</a:t>
            </a:r>
            <a:endParaRPr lang="en-GB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06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19572" y="1023578"/>
            <a:ext cx="7884876" cy="2325046"/>
            <a:chOff x="791580" y="519522"/>
            <a:chExt cx="7884876" cy="2325046"/>
          </a:xfrm>
        </p:grpSpPr>
        <p:sp>
          <p:nvSpPr>
            <p:cNvPr id="3" name="TextBox 2"/>
            <p:cNvSpPr txBox="1"/>
            <p:nvPr/>
          </p:nvSpPr>
          <p:spPr>
            <a:xfrm>
              <a:off x="791580" y="519522"/>
              <a:ext cx="7884876" cy="2325046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r>
                <a:rPr lang="en-US" sz="4800" b="0" i="0" dirty="0" smtClean="0">
                  <a:latin typeface="Source Sans Pro"/>
                  <a:cs typeface="Source Sans Pro"/>
                </a:rPr>
                <a:t>So</a:t>
              </a:r>
              <a:r>
                <a:rPr lang="mr-IN" sz="4800" b="0" i="0" dirty="0" smtClean="0">
                  <a:latin typeface="Source Sans Pro"/>
                  <a:cs typeface="Source Sans Pro"/>
                </a:rPr>
                <a:t>…</a:t>
              </a:r>
              <a:r>
                <a:rPr lang="en-GB" sz="4800" b="0" i="0" dirty="0" smtClean="0">
                  <a:latin typeface="Source Sans Pro"/>
                  <a:cs typeface="Source Sans Pro"/>
                </a:rPr>
                <a:t> </a:t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/>
              </a:r>
              <a:br>
                <a:rPr lang="en-GB" sz="4800" b="0" i="0" dirty="0" smtClean="0">
                  <a:latin typeface="Source Sans Pro"/>
                  <a:cs typeface="Source Sans Pro"/>
                </a:rPr>
              </a:br>
              <a:r>
                <a:rPr lang="en-GB" sz="4800" b="0" i="0" dirty="0" smtClean="0">
                  <a:latin typeface="Source Sans Pro"/>
                  <a:cs typeface="Source Sans Pro"/>
                </a:rPr>
                <a:t>         </a:t>
              </a:r>
              <a:r>
                <a:rPr lang="en-US" sz="4800" b="0" i="0" dirty="0" smtClean="0">
                  <a:latin typeface="Source Sans Pro"/>
                  <a:cs typeface="Source Sans Pro"/>
                </a:rPr>
                <a:t>What </a:t>
              </a:r>
              <a:r>
                <a:rPr lang="mr-IN" sz="4800" b="0" i="0" dirty="0" smtClean="0">
                  <a:latin typeface="Source Sans Pro"/>
                  <a:cs typeface="Source Sans Pro"/>
                </a:rPr>
                <a:t>–</a:t>
              </a:r>
              <a:r>
                <a:rPr lang="en-US" sz="4800" b="1" i="1" dirty="0" smtClean="0">
                  <a:latin typeface="Source Sans Pro"/>
                  <a:cs typeface="Source Sans Pro"/>
                </a:rPr>
                <a:t>is</a:t>
              </a:r>
              <a:r>
                <a:rPr lang="en-US" sz="4800" i="1" dirty="0" smtClean="0">
                  <a:latin typeface="Source Sans Pro"/>
                  <a:cs typeface="Source Sans Pro"/>
                </a:rPr>
                <a:t>-                          </a:t>
              </a:r>
              <a:r>
                <a:rPr lang="en-US" sz="4800" b="0" i="0" dirty="0" smtClean="0">
                  <a:latin typeface="Source Sans Pro"/>
                  <a:cs typeface="Source Sans Pro"/>
                </a:rPr>
                <a:t>?</a:t>
              </a:r>
              <a:endParaRPr lang="en-US" sz="4800" b="0" i="0" dirty="0" smtClean="0">
                <a:latin typeface="Source Sans Pro"/>
                <a:cs typeface="Source Sans Pro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2931" y="1999837"/>
              <a:ext cx="2667361" cy="787937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8050826" y="87474"/>
            <a:ext cx="96212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0:03:00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199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b="1" dirty="0" smtClean="0"/>
              <a:t>                        </a:t>
            </a:r>
            <a:r>
              <a:rPr lang="en-US" dirty="0" smtClean="0"/>
              <a:t>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Source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Distributed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Multi-</a:t>
            </a:r>
            <a:r>
              <a:rPr lang="en-US" dirty="0" err="1" smtClean="0"/>
              <a:t>Datacentre</a:t>
            </a:r>
            <a:endParaRPr lang="en-US" dirty="0" smtClean="0"/>
          </a:p>
          <a:p>
            <a:pPr marL="4635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Cross-Platform</a:t>
            </a:r>
          </a:p>
          <a:p>
            <a:pPr marL="463550" lvl="1" indent="-285750">
              <a:buFont typeface="Arial" charset="0"/>
              <a:buChar char="•"/>
            </a:pPr>
            <a:r>
              <a:rPr lang="en-US" dirty="0" smtClean="0"/>
              <a:t>Windows / Linux / Mac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479" y="1371600"/>
            <a:ext cx="4068761" cy="307235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Service Registry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Service Discovery Service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Service Monitoring Service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DNS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Key/Value Store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Distributed Event Engine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7494"/>
            <a:ext cx="1332147" cy="3935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9464111">
            <a:off x="2009796" y="2230485"/>
            <a:ext cx="47291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Lots </a:t>
            </a:r>
            <a:r>
              <a:rPr lang="en-GB" sz="54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of things!</a:t>
            </a:r>
            <a:endParaRPr lang="en-GB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09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17" y="1095586"/>
            <a:ext cx="3024336" cy="325051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50825" y="87474"/>
            <a:ext cx="9621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0:08:00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53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64" y="1078818"/>
            <a:ext cx="3024336" cy="32505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64" y="1078818"/>
            <a:ext cx="1739280" cy="1014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264" y="2519281"/>
            <a:ext cx="1737451" cy="1003114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" idx="2"/>
            <a:endCxn id="3" idx="0"/>
          </p:cNvCxnSpPr>
          <p:nvPr/>
        </p:nvCxnSpPr>
        <p:spPr>
          <a:xfrm flipH="1">
            <a:off x="5711990" y="2093398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 flipV="1">
            <a:off x="4267200" y="3020838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64" y="1231218"/>
            <a:ext cx="1739280" cy="10145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664" y="2671681"/>
            <a:ext cx="1737451" cy="1003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824081"/>
            <a:ext cx="1737451" cy="1003114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6" idx="2"/>
          </p:cNvCxnSpPr>
          <p:nvPr/>
        </p:nvCxnSpPr>
        <p:spPr>
          <a:xfrm flipH="1">
            <a:off x="5864390" y="2245798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7" idx="2"/>
          </p:cNvCxnSpPr>
          <p:nvPr/>
        </p:nvCxnSpPr>
        <p:spPr>
          <a:xfrm flipH="1">
            <a:off x="6016790" y="2398198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383618"/>
            <a:ext cx="1739280" cy="10145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588" y="1209058"/>
            <a:ext cx="473230" cy="274837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887344" y="1841546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897760" y="3325637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60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673" b="7660"/>
          <a:stretch/>
        </p:blipFill>
        <p:spPr>
          <a:xfrm>
            <a:off x="0" y="987574"/>
            <a:ext cx="9144000" cy="33483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1095586"/>
            <a:ext cx="3194798" cy="302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6" y="1191525"/>
            <a:ext cx="1739280" cy="1014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6" y="2631988"/>
            <a:ext cx="1737451" cy="1003114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" idx="2"/>
            <a:endCxn id="3" idx="0"/>
          </p:cNvCxnSpPr>
          <p:nvPr/>
        </p:nvCxnSpPr>
        <p:spPr>
          <a:xfrm flipH="1">
            <a:off x="1139482" y="2206105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6" y="1343925"/>
            <a:ext cx="1739280" cy="10145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56" y="2784388"/>
            <a:ext cx="1737451" cy="1003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56" y="2936788"/>
            <a:ext cx="1737451" cy="1003114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6" idx="2"/>
          </p:cNvCxnSpPr>
          <p:nvPr/>
        </p:nvCxnSpPr>
        <p:spPr>
          <a:xfrm flipH="1">
            <a:off x="1291882" y="2358505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7" idx="2"/>
          </p:cNvCxnSpPr>
          <p:nvPr/>
        </p:nvCxnSpPr>
        <p:spPr>
          <a:xfrm flipH="1">
            <a:off x="1444282" y="2510905"/>
            <a:ext cx="914" cy="425883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496325"/>
            <a:ext cx="1739280" cy="10145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080" y="1335541"/>
            <a:ext cx="473230" cy="274837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2314836" y="1954253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5252" y="3438344"/>
            <a:ext cx="576064" cy="1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0922958">
            <a:off x="4626537" y="380645"/>
            <a:ext cx="40639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Our Shining</a:t>
            </a:r>
          </a:p>
          <a:p>
            <a:pPr algn="ctr"/>
            <a:r>
              <a:rPr lang="en-GB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Future</a:t>
            </a:r>
            <a:r>
              <a:rPr lang="mr-IN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…</a:t>
            </a:r>
            <a:endParaRPr lang="en-GB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359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0387" y="352013"/>
            <a:ext cx="7307997" cy="313932"/>
          </a:xfrm>
        </p:spPr>
        <p:txBody>
          <a:bodyPr/>
          <a:lstStyle/>
          <a:p>
            <a:r>
              <a:rPr lang="en-US" dirty="0" smtClean="0"/>
              <a:t>Challenges with High Availability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Traditional 3-layer Architecture</a:t>
            </a:r>
          </a:p>
          <a:p>
            <a:endParaRPr lang="en-US" dirty="0"/>
          </a:p>
          <a:p>
            <a:r>
              <a:rPr lang="en-US" dirty="0" smtClean="0"/>
              <a:t>Front End (Web Servers)</a:t>
            </a:r>
          </a:p>
          <a:p>
            <a:r>
              <a:rPr lang="en-US" dirty="0" smtClean="0"/>
              <a:t>Middle Tier (App Servers)</a:t>
            </a:r>
          </a:p>
          <a:p>
            <a:r>
              <a:rPr lang="en-US" dirty="0" smtClean="0"/>
              <a:t>Back End (DB Servers)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28" y="1008112"/>
            <a:ext cx="2641475" cy="33638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544837">
            <a:off x="625450" y="3067123"/>
            <a:ext cx="299080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What about </a:t>
            </a:r>
          </a:p>
          <a:p>
            <a:r>
              <a:rPr lang="en-GB" sz="2400" b="1" cap="none" spc="0" dirty="0" smtClean="0">
                <a:ln/>
                <a:solidFill>
                  <a:schemeClr val="accent3"/>
                </a:solidFill>
                <a:effectLst/>
              </a:rPr>
              <a:t>the datacentres?</a:t>
            </a:r>
            <a:endParaRPr lang="en-GB" sz="2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095586"/>
            <a:ext cx="750638" cy="39617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286060" y="1491756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289509" y="2528013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286060" y="3564270"/>
            <a:ext cx="324034" cy="3240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50825" y="87474"/>
            <a:ext cx="9621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0:10:00</a:t>
            </a:r>
            <a:endParaRPr lang="en-GB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1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4"/>
</p:tagLst>
</file>

<file path=ppt/theme/theme1.xml><?xml version="1.0" encoding="utf-8"?>
<a:theme xmlns:a="http://schemas.openxmlformats.org/drawingml/2006/main" name="dmg::information">
  <a:themeElements>
    <a:clrScheme name="Landmark Corporate Master Template Colours">
      <a:dk1>
        <a:srgbClr val="3A4955"/>
      </a:dk1>
      <a:lt1>
        <a:sysClr val="window" lastClr="FFFFFF"/>
      </a:lt1>
      <a:dk2>
        <a:srgbClr val="006A4D"/>
      </a:dk2>
      <a:lt2>
        <a:srgbClr val="E98300"/>
      </a:lt2>
      <a:accent1>
        <a:srgbClr val="5C6F7C"/>
      </a:accent1>
      <a:accent2>
        <a:srgbClr val="3B64A2"/>
      </a:accent2>
      <a:accent3>
        <a:srgbClr val="AC554B"/>
      </a:accent3>
      <a:accent4>
        <a:srgbClr val="749254"/>
      </a:accent4>
      <a:accent5>
        <a:srgbClr val="9767AC"/>
      </a:accent5>
      <a:accent6>
        <a:srgbClr val="63AD99"/>
      </a:accent6>
      <a:hlink>
        <a:srgbClr val="E4ADD6"/>
      </a:hlink>
      <a:folHlink>
        <a:srgbClr val="FFA488"/>
      </a:folHlink>
    </a:clrScheme>
    <a:fontScheme name="Century Gothic Onl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bg2"/>
          </a:solidFill>
        </a:ln>
      </a:spPr>
      <a:bodyPr lIns="54000" tIns="54000" rIns="54000" bIns="54000"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000" tIns="54000" rIns="54000" bIns="54000" rtlCol="0">
        <a:spAutoFit/>
      </a:bodyPr>
      <a:lstStyle>
        <a:defPPr>
          <a:defRPr sz="1400" b="0" i="0" dirty="0" smtClean="0">
            <a:latin typeface="Source Sans Pro"/>
            <a:cs typeface="Source Sans Pro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6776</TotalTime>
  <Words>467</Words>
  <Application>Microsoft Macintosh PowerPoint</Application>
  <PresentationFormat>On-screen Show (16:9)</PresentationFormat>
  <Paragraphs>167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Century Gothic</vt:lpstr>
      <vt:lpstr>Consolas</vt:lpstr>
      <vt:lpstr>Lucida Grande</vt:lpstr>
      <vt:lpstr>Source Sans Pro</vt:lpstr>
      <vt:lpstr>Source Sans Pro Black</vt:lpstr>
      <vt:lpstr>Arial</vt:lpstr>
      <vt:lpstr>dmg::information</vt:lpstr>
      <vt:lpstr>Service Discovery with  Consul</vt:lpstr>
      <vt:lpstr>What I’ll talk about…</vt:lpstr>
      <vt:lpstr>About me</vt:lpstr>
      <vt:lpstr>PowerPoint Presentation</vt:lpstr>
      <vt:lpstr>                        Is…</vt:lpstr>
      <vt:lpstr>Some background</vt:lpstr>
      <vt:lpstr>Some background</vt:lpstr>
      <vt:lpstr>Some background</vt:lpstr>
      <vt:lpstr>Challenges with High Availability</vt:lpstr>
      <vt:lpstr>Challenges with High Availability</vt:lpstr>
      <vt:lpstr>Challenges with High Availability</vt:lpstr>
      <vt:lpstr>But why not…</vt:lpstr>
      <vt:lpstr>But why not The Cloud?</vt:lpstr>
      <vt:lpstr>PowerPoint Presentation</vt:lpstr>
      <vt:lpstr>So… Why                         ?</vt:lpstr>
      <vt:lpstr>Demos</vt:lpstr>
      <vt:lpstr>DEMO 0 – Install, Run &amp; Connect to CONSUL</vt:lpstr>
      <vt:lpstr>Demo 1 - Simplest app to list Consul  nodes</vt:lpstr>
      <vt:lpstr>Demo 2 – Service Registration</vt:lpstr>
      <vt:lpstr>Demo 3 – Service Discovery</vt:lpstr>
      <vt:lpstr>Demo 3a – Service Discovery by dns</vt:lpstr>
      <vt:lpstr>Demo 4 – Monitoring Service Health</vt:lpstr>
      <vt:lpstr>Demo 5 – Consul Clusters</vt:lpstr>
      <vt:lpstr>Demo 6 – Abusing the K/V Store</vt:lpstr>
      <vt:lpstr>Is  CONsu        your savior of ”High Availability”?</vt:lpstr>
      <vt:lpstr>ANY QUESTIONS ?</vt:lpstr>
      <vt:lpstr>Service Discovery with Consul.io</vt:lpstr>
    </vt:vector>
  </TitlesOfParts>
  <Company>Microsoft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Carl de Beer</dc:creator>
  <cp:lastModifiedBy>Joel Hammond-Turner</cp:lastModifiedBy>
  <cp:revision>361</cp:revision>
  <cp:lastPrinted>2013-08-15T16:19:35Z</cp:lastPrinted>
  <dcterms:created xsi:type="dcterms:W3CDTF">2013-08-12T11:04:40Z</dcterms:created>
  <dcterms:modified xsi:type="dcterms:W3CDTF">2017-05-06T08:56:04Z</dcterms:modified>
</cp:coreProperties>
</file>